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48" r:id="rId1"/>
  </p:sldMasterIdLst>
  <p:notesMasterIdLst>
    <p:notesMasterId r:id="rId2"/>
  </p:notesMasterIdLst>
  <p:sldIdLst>
    <p:sldId id="256" r:id="rId3"/>
    <p:sldId id="259" r:id="rId4"/>
    <p:sldId id="257" r:id="rId5"/>
    <p:sldId id="276" r:id="rId6"/>
    <p:sldId id="274" r:id="rId7"/>
    <p:sldId id="275" r:id="rId8"/>
    <p:sldId id="270" r:id="rId9"/>
    <p:sldId id="271" r:id="rId10"/>
    <p:sldId id="272" r:id="rId11"/>
    <p:sldId id="263" r:id="rId12"/>
    <p:sldId id="265" r:id="rId13"/>
    <p:sldId id="266" r:id="rId14"/>
    <p:sldId id="268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229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216" y="312"/>
      </p:cViewPr>
      <p:guideLst>
        <p:guide orient="horz" pos="2590"/>
        <p:guide pos="460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presProps" Target="presProps.xml"  /><Relationship Id="rId17" Type="http://schemas.openxmlformats.org/officeDocument/2006/relationships/viewProps" Target="viewProps.xml"  /><Relationship Id="rId18" Type="http://schemas.openxmlformats.org/officeDocument/2006/relationships/theme" Target="theme/theme1.xml"  /><Relationship Id="rId19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unknown1.mp4>
</file>

<file path=ppt/media/unknown2.mp4>
</file>

<file path=ppt/media/unknown3.mp4>
</file>

<file path=ppt/media/unknown4.mp4>
</file>

<file path=ppt/media/unknown5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282F153-3F37-0F45-9E97-73ACFA13230C}" type="datetime1">
              <a:rPr lang="en-US"/>
              <a:pPr lvl="0">
                <a:defRPr/>
              </a:pPr>
              <a:t>6/9/2024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E5E9CC1-C706-0F49-92D6-E571CC5EEA8F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029103"/>
      </p:ext>
    </p:extLst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91817"/>
      </p:ext>
    </p:extLst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24431"/>
      </p:ext>
    </p:extLst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68005"/>
      </p:ext>
    </p:extLst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23900"/>
      </p:ext>
    </p:extLst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46824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2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3.png"  /><Relationship Id="rId4" Type="http://schemas.openxmlformats.org/officeDocument/2006/relationships/image" Target="../media/image14.png"  /><Relationship Id="rId5" Type="http://schemas.openxmlformats.org/officeDocument/2006/relationships/image" Target="../media/image15.png"  /><Relationship Id="rId6" Type="http://schemas.openxmlformats.org/officeDocument/2006/relationships/image" Target="../media/image16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7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7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3.png"  /><Relationship Id="rId4" Type="http://schemas.openxmlformats.org/officeDocument/2006/relationships/image" Target="../media/image4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Relationship Id="rId4" Type="http://schemas.openxmlformats.org/officeDocument/2006/relationships/video" Target="../media/unknown1.mp4"  /><Relationship Id="rId5" Type="http://schemas.microsoft.com/office/2007/relationships/media" Target="../media/unknown1.mp4"  /><Relationship Id="rId6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Relationship Id="rId4" Type="http://schemas.openxmlformats.org/officeDocument/2006/relationships/video" Target="../media/unknown2.mp4"  /><Relationship Id="rId5" Type="http://schemas.microsoft.com/office/2007/relationships/media" Target="../media/unknown2.mp4"  /><Relationship Id="rId6" Type="http://schemas.openxmlformats.org/officeDocument/2006/relationships/image" Target="../media/image8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Relationship Id="rId4" Type="http://schemas.openxmlformats.org/officeDocument/2006/relationships/video" Target="../media/unknown3.mp4"  /><Relationship Id="rId5" Type="http://schemas.microsoft.com/office/2007/relationships/media" Target="../media/unknown3.mp4"  /><Relationship Id="rId6" Type="http://schemas.openxmlformats.org/officeDocument/2006/relationships/image" Target="../media/image9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Relationship Id="rId4" Type="http://schemas.openxmlformats.org/officeDocument/2006/relationships/video" Target="../media/unknown4.mp4"  /><Relationship Id="rId5" Type="http://schemas.microsoft.com/office/2007/relationships/media" Target="../media/unknown4.mp4"  /><Relationship Id="rId6" Type="http://schemas.openxmlformats.org/officeDocument/2006/relationships/image" Target="../media/image10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5.png"  /><Relationship Id="rId4" Type="http://schemas.openxmlformats.org/officeDocument/2006/relationships/video" Target="../media/unknown5.mp4"  /><Relationship Id="rId5" Type="http://schemas.microsoft.com/office/2007/relationships/media" Target="../media/unknown5.mp4"  /><Relationship Id="rId6" Type="http://schemas.openxmlformats.org/officeDocument/2006/relationships/image" Target="../media/image11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88500"/>
            <a:ext cx="5416272" cy="65341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146"/>
              </a:lnSpc>
              <a:buNone/>
              <a:defRPr/>
            </a:pPr>
            <a:r>
              <a:rPr lang="en-US" sz="4117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발로렌트(BorrowRENT)</a:t>
            </a:r>
            <a:endParaRPr lang="en-US" sz="4117"/>
          </a:p>
        </p:txBody>
      </p:sp>
      <p:sp>
        <p:nvSpPr>
          <p:cNvPr id="6" name="Text 2"/>
          <p:cNvSpPr/>
          <p:nvPr/>
        </p:nvSpPr>
        <p:spPr>
          <a:xfrm>
            <a:off x="833199" y="3275171"/>
            <a:ext cx="7477601" cy="333256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endParaRPr lang="en-US" sz="1750"/>
          </a:p>
        </p:txBody>
      </p:sp>
      <p:sp>
        <p:nvSpPr>
          <p:cNvPr id="7" name="Text 3"/>
          <p:cNvSpPr/>
          <p:nvPr/>
        </p:nvSpPr>
        <p:spPr>
          <a:xfrm>
            <a:off x="833199" y="3858339"/>
            <a:ext cx="7477601" cy="240808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r>
              <a:rPr 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20194562 장지엽</a:t>
            </a:r>
            <a:endParaRPr lang="en-US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en-US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20194335 김강길</a:t>
            </a:r>
            <a:endParaRPr lang="en-US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en-US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20194488 서대철</a:t>
            </a:r>
            <a:endParaRPr lang="en-US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en-US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20214928 성민규</a:t>
            </a:r>
            <a:endParaRPr lang="en-US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833199" y="5024676"/>
            <a:ext cx="7477601" cy="333256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r>
              <a:rPr 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</a:t>
            </a:r>
            <a:endParaRPr lang="en-US" sz="1750"/>
          </a:p>
        </p:txBody>
      </p:sp>
      <p:sp>
        <p:nvSpPr>
          <p:cNvPr id="10" name="Text 6"/>
          <p:cNvSpPr/>
          <p:nvPr/>
        </p:nvSpPr>
        <p:spPr>
          <a:xfrm>
            <a:off x="833199" y="5607844"/>
            <a:ext cx="7477601" cy="333256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endParaRPr lang="en-US" sz="1750"/>
          </a:p>
        </p:txBody>
      </p:sp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2348389" y="2078355"/>
            <a:ext cx="5228153" cy="65341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146"/>
              </a:lnSpc>
              <a:buNone/>
              <a:defRPr/>
            </a:pPr>
            <a:r>
              <a:rPr lang="en-US" sz="4117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고객 지원 서비스</a:t>
            </a:r>
            <a:endParaRPr lang="en-US" sz="4117"/>
          </a:p>
        </p:txBody>
      </p:sp>
      <p:sp>
        <p:nvSpPr>
          <p:cNvPr id="5" name="Shape 2"/>
          <p:cNvSpPr/>
          <p:nvPr/>
        </p:nvSpPr>
        <p:spPr>
          <a:xfrm>
            <a:off x="2348389" y="3426023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2959298" y="3426023"/>
            <a:ext cx="2614017" cy="32682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573"/>
              </a:lnSpc>
              <a:buNone/>
              <a:defRPr/>
            </a:pPr>
            <a:r>
              <a:rPr lang="ko-KR" altLang="en-US" sz="2058" b="1">
                <a:solidFill>
                  <a:srgbClr val="2d4df2"/>
                </a:solidFill>
                <a:latin typeface="Nunito"/>
                <a:ea typeface="Nunito"/>
                <a:cs typeface="Nunito"/>
              </a:rPr>
              <a:t>문의하기</a:t>
            </a:r>
            <a:endParaRPr lang="ko-KR" altLang="en-US" sz="2058" b="1">
              <a:solidFill>
                <a:srgbClr val="2d4df2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59298" y="3886081"/>
            <a:ext cx="4244816" cy="666512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에러사항 혹은 문제 발생 시 관리자에게 문의하여 답변을 받을 수 있습니다</a:t>
            </a:r>
            <a:r>
              <a:rPr lang="en-US" altLang="ko-KR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.</a:t>
            </a:r>
            <a:endParaRPr lang="en-US" altLang="ko-KR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26285" y="3426023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9" name="Text 6"/>
          <p:cNvSpPr/>
          <p:nvPr/>
        </p:nvSpPr>
        <p:spPr>
          <a:xfrm>
            <a:off x="8037195" y="3426023"/>
            <a:ext cx="2614017" cy="32682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573"/>
              </a:lnSpc>
              <a:buNone/>
              <a:defRPr/>
            </a:pPr>
            <a:r>
              <a:rPr lang="ko-KR" altLang="en-US" sz="2058" b="1">
                <a:solidFill>
                  <a:srgbClr val="015f98"/>
                </a:solidFill>
                <a:latin typeface="Nunito"/>
                <a:ea typeface="Nunito"/>
                <a:cs typeface="Nunito"/>
              </a:rPr>
              <a:t>공지사항</a:t>
            </a:r>
            <a:endParaRPr lang="ko-KR" altLang="en-US" sz="2058" b="1">
              <a:solidFill>
                <a:srgbClr val="015f98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037195" y="3886081"/>
            <a:ext cx="4244816" cy="666512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중요한 내용이 있을 시 공지사항으로 확인 할 수 있습니다</a:t>
            </a:r>
            <a:r>
              <a:rPr lang="en-US" altLang="ko-KR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.</a:t>
            </a:r>
            <a:endParaRPr lang="en-US" altLang="ko-KR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2348389" y="5024676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2" name="Text 9"/>
          <p:cNvSpPr/>
          <p:nvPr/>
        </p:nvSpPr>
        <p:spPr>
          <a:xfrm>
            <a:off x="2959298" y="5024676"/>
            <a:ext cx="2614017" cy="32682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573"/>
              </a:lnSpc>
              <a:buNone/>
              <a:defRPr/>
            </a:pPr>
            <a:r>
              <a:rPr lang="ko-KR" altLang="en-US" sz="2058" b="1">
                <a:solidFill>
                  <a:srgbClr val="ad1f96"/>
                </a:solidFill>
                <a:latin typeface="Nunito"/>
                <a:ea typeface="Nunito"/>
                <a:cs typeface="Nunito"/>
              </a:rPr>
              <a:t>알림내역확인</a:t>
            </a:r>
            <a:endParaRPr lang="ko-KR" altLang="en-US" sz="2058" b="1">
              <a:solidFill>
                <a:srgbClr val="ad1f96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2959298" y="5484733"/>
            <a:ext cx="4244816" cy="1168604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이용자가 원하는 가격이나 남은 반납일자를 알림서비스로 제공받을 수 있습니다</a:t>
            </a:r>
            <a:r>
              <a:rPr lang="en-US" altLang="ko-KR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.</a:t>
            </a:r>
            <a:endParaRPr lang="en-US" altLang="ko-KR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7426285" y="5024676"/>
            <a:ext cx="388739" cy="388739"/>
          </a:xfrm>
          <a:prstGeom prst="roundRect">
            <a:avLst>
              <a:gd name="adj" fmla="val 102886"/>
            </a:avLst>
          </a:prstGeom>
          <a:solidFill>
            <a:srgbClr val="f3f3ff"/>
          </a:solidFill>
          <a:ln w="22860">
            <a:solidFill>
              <a:srgbClr val="00002e"/>
            </a:solidFill>
            <a:prstDash val="solid"/>
          </a:ln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5" name="Text 12"/>
          <p:cNvSpPr/>
          <p:nvPr/>
        </p:nvSpPr>
        <p:spPr>
          <a:xfrm>
            <a:off x="8037195" y="5024676"/>
            <a:ext cx="3662503" cy="32682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573"/>
              </a:lnSpc>
              <a:buNone/>
              <a:defRPr/>
            </a:pPr>
            <a:r>
              <a:rPr lang="ko-KR" altLang="en-US" sz="2058" b="1">
                <a:solidFill>
                  <a:srgbClr val="2d4df2"/>
                </a:solidFill>
                <a:latin typeface="Nunito"/>
                <a:ea typeface="Nunito"/>
                <a:cs typeface="Nunito"/>
              </a:rPr>
              <a:t>이용약관 및 개인정보 취급방침</a:t>
            </a:r>
            <a:endParaRPr lang="ko-KR" altLang="en-US" sz="2058" b="1">
              <a:solidFill>
                <a:srgbClr val="2d4df2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8037195" y="5484733"/>
            <a:ext cx="4244816" cy="1168604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체계적인 이용약관과 개인정보 취급방침으로 대학생들이 사이트 이용에 있어 안전합니다</a:t>
            </a:r>
            <a:r>
              <a:rPr lang="en-US" altLang="ko-KR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.</a:t>
            </a:r>
            <a:endParaRPr lang="en-US" altLang="ko-KR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</p:spTree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2348389" y="1575911"/>
            <a:ext cx="5228153" cy="65341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146"/>
              </a:lnSpc>
              <a:buNone/>
              <a:defRPr/>
            </a:pPr>
            <a:r>
              <a:rPr lang="en-US" sz="4117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향후 발전 계획</a:t>
            </a:r>
            <a:endParaRPr lang="en-US" sz="4117"/>
          </a:p>
        </p:txBody>
      </p:sp>
      <p:sp>
        <p:nvSpPr>
          <p:cNvPr id="5" name="Shape 2"/>
          <p:cNvSpPr/>
          <p:nvPr/>
        </p:nvSpPr>
        <p:spPr>
          <a:xfrm>
            <a:off x="2348389" y="2673668"/>
            <a:ext cx="3088958" cy="1909048"/>
          </a:xfrm>
          <a:prstGeom prst="roundRect">
            <a:avLst>
              <a:gd name="adj" fmla="val 20951"/>
            </a:avLst>
          </a:prstGeom>
          <a:noFill/>
          <a:ln w="22860">
            <a:solidFill>
              <a:srgbClr val="2d4df2"/>
            </a:solidFill>
            <a:prstDash val="solid"/>
          </a:ln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7" name="Text 3"/>
          <p:cNvSpPr/>
          <p:nvPr/>
        </p:nvSpPr>
        <p:spPr>
          <a:xfrm>
            <a:off x="2348389" y="4860369"/>
            <a:ext cx="2614017" cy="32682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573"/>
              </a:lnSpc>
              <a:buNone/>
              <a:defRPr/>
            </a:pPr>
            <a:r>
              <a:rPr lang="ko-KR" altLang="en-US" sz="2058" b="1">
                <a:solidFill>
                  <a:srgbClr val="2d4df2"/>
                </a:solidFill>
                <a:latin typeface="Nunito"/>
                <a:ea typeface="Nunito"/>
                <a:cs typeface="Nunito"/>
              </a:rPr>
              <a:t>최신형 기기</a:t>
            </a:r>
            <a:endParaRPr lang="ko-KR" altLang="en-US" sz="2058" b="1">
              <a:solidFill>
                <a:srgbClr val="2d4df2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8" name="Text 4"/>
          <p:cNvSpPr/>
          <p:nvPr/>
        </p:nvSpPr>
        <p:spPr>
          <a:xfrm>
            <a:off x="2348389" y="5320427"/>
            <a:ext cx="3088958" cy="1333024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 algn="l">
              <a:lnSpc>
                <a:spcPts val="2624"/>
              </a:lnSpc>
              <a:buNone/>
              <a:defRPr/>
            </a:pPr>
            <a:r>
              <a:rPr 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더욱 강력한 성능과 사양의 최신 기기를 지속적으로 도입하여 학생들의 요구를 충족시킬 것입니다.</a:t>
            </a:r>
            <a:endParaRPr lang="en-US" sz="1750"/>
          </a:p>
        </p:txBody>
      </p:sp>
      <p:sp>
        <p:nvSpPr>
          <p:cNvPr id="9" name="Shape 5"/>
          <p:cNvSpPr/>
          <p:nvPr/>
        </p:nvSpPr>
        <p:spPr>
          <a:xfrm>
            <a:off x="5770602" y="2673668"/>
            <a:ext cx="3088958" cy="1909048"/>
          </a:xfrm>
          <a:prstGeom prst="roundRect">
            <a:avLst>
              <a:gd name="adj" fmla="val 20951"/>
            </a:avLst>
          </a:prstGeom>
          <a:noFill/>
          <a:ln w="22860">
            <a:solidFill>
              <a:srgbClr val="015f98"/>
            </a:solidFill>
            <a:prstDash val="solid"/>
          </a:ln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1" name="Text 6"/>
          <p:cNvSpPr/>
          <p:nvPr/>
        </p:nvSpPr>
        <p:spPr>
          <a:xfrm>
            <a:off x="5770602" y="4860369"/>
            <a:ext cx="2614017" cy="32682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573"/>
              </a:lnSpc>
              <a:buNone/>
              <a:defRPr/>
            </a:pPr>
            <a:r>
              <a:rPr lang="en-US" altLang="ko-KR" sz="2058" b="1">
                <a:solidFill>
                  <a:srgbClr val="015f98"/>
                </a:solidFill>
                <a:latin typeface="Nunito"/>
                <a:ea typeface="Nunito"/>
                <a:cs typeface="Nunito"/>
              </a:rPr>
              <a:t>AI</a:t>
            </a:r>
            <a:r>
              <a:rPr lang="ko-KR" altLang="en-US" sz="2058" b="1">
                <a:solidFill>
                  <a:srgbClr val="015f98"/>
                </a:solidFill>
                <a:latin typeface="Nunito"/>
                <a:ea typeface="Nunito"/>
                <a:cs typeface="Nunito"/>
              </a:rPr>
              <a:t> 기술 활용</a:t>
            </a:r>
            <a:endParaRPr lang="ko-KR" altLang="en-US" sz="2058" b="1">
              <a:solidFill>
                <a:srgbClr val="015f98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12" name="Text 7"/>
          <p:cNvSpPr/>
          <p:nvPr/>
        </p:nvSpPr>
        <p:spPr>
          <a:xfrm>
            <a:off x="5770602" y="5320427"/>
            <a:ext cx="3088958" cy="999768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 algn="l">
              <a:lnSpc>
                <a:spcPts val="2624"/>
              </a:lnSpc>
              <a:buNone/>
              <a:defRPr/>
            </a:pPr>
            <a:r>
              <a:rPr lang="en-US" altLang="ko-KR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AI</a:t>
            </a:r>
            <a:r>
              <a:rPr lang="ko-KR" alt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챗봇을 이용하여 사용자가  원하는 기기를 더 쉽게 찾을 수 있도록 도와줄 것입니다</a:t>
            </a:r>
            <a:r>
              <a:rPr lang="en-US" altLang="ko-KR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.</a:t>
            </a:r>
            <a:endParaRPr lang="en-US" altLang="ko-KR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  <p:sp>
        <p:nvSpPr>
          <p:cNvPr id="13" name="Shape 8"/>
          <p:cNvSpPr/>
          <p:nvPr/>
        </p:nvSpPr>
        <p:spPr>
          <a:xfrm>
            <a:off x="9192816" y="2673668"/>
            <a:ext cx="3089077" cy="1909167"/>
          </a:xfrm>
          <a:prstGeom prst="roundRect">
            <a:avLst>
              <a:gd name="adj" fmla="val 20949"/>
            </a:avLst>
          </a:prstGeom>
          <a:noFill/>
          <a:ln w="22860">
            <a:solidFill>
              <a:srgbClr val="ad1f96"/>
            </a:solidFill>
            <a:prstDash val="solid"/>
          </a:ln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5" name="Text 9"/>
          <p:cNvSpPr/>
          <p:nvPr/>
        </p:nvSpPr>
        <p:spPr>
          <a:xfrm>
            <a:off x="9192816" y="4860488"/>
            <a:ext cx="2614017" cy="32682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573"/>
              </a:lnSpc>
              <a:buNone/>
              <a:defRPr/>
            </a:pPr>
            <a:r>
              <a:rPr lang="ko-KR" altLang="en-US" sz="2058" b="1">
                <a:solidFill>
                  <a:srgbClr val="ad1f96"/>
                </a:solidFill>
                <a:latin typeface="Nunito"/>
                <a:ea typeface="Nunito"/>
                <a:cs typeface="Nunito"/>
              </a:rPr>
              <a:t>접근성 증가</a:t>
            </a:r>
            <a:endParaRPr lang="ko-KR" altLang="en-US" sz="2058" b="1">
              <a:solidFill>
                <a:srgbClr val="ad1f96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16" name="Text 10"/>
          <p:cNvSpPr/>
          <p:nvPr/>
        </p:nvSpPr>
        <p:spPr>
          <a:xfrm>
            <a:off x="9192816" y="5320546"/>
            <a:ext cx="3089077" cy="1333024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 algn="l">
              <a:lnSpc>
                <a:spcPts val="2624"/>
              </a:lnSpc>
              <a:buNone/>
              <a:defRPr/>
            </a:pPr>
            <a:r>
              <a:rPr lang="ko-KR" altLang="en-US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웹사이트 뿐만 아니라 모바일 어플리케이션을 이용하여 쉽게 접근할 수 있도록 개발해 나갈것입니다</a:t>
            </a:r>
            <a:r>
              <a:rPr lang="en-US" altLang="ko-KR" sz="175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.</a:t>
            </a:r>
            <a:endParaRPr lang="en-US" altLang="ko-KR" sz="175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9390117" y="2795548"/>
            <a:ext cx="2694474" cy="1665287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965824" y="2795548"/>
            <a:ext cx="2743523" cy="1665287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2555306" y="2802081"/>
            <a:ext cx="2675123" cy="165875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5" name="Text 1"/>
          <p:cNvSpPr/>
          <p:nvPr/>
        </p:nvSpPr>
        <p:spPr>
          <a:xfrm>
            <a:off x="833199" y="1990715"/>
            <a:ext cx="7214830" cy="90189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7101"/>
              </a:lnSpc>
              <a:buNone/>
              <a:defRPr/>
            </a:pPr>
            <a:r>
              <a:rPr lang="ko-KR" altLang="en-US" sz="5681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역할분담</a:t>
            </a:r>
            <a:endParaRPr lang="ko-KR" altLang="en-US" sz="5681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7" name="Text 3"/>
          <p:cNvSpPr/>
          <p:nvPr/>
        </p:nvSpPr>
        <p:spPr>
          <a:xfrm>
            <a:off x="833199" y="3858339"/>
            <a:ext cx="7477601" cy="2408081"/>
          </a:xfrm>
          <a:prstGeom prst="rect">
            <a:avLst/>
          </a:prstGeom>
          <a:noFill/>
          <a:ln/>
        </p:spPr>
        <p:txBody>
          <a:bodyPr wrap="none" anchor="t"/>
          <a:p>
            <a:pPr marL="0" lvl="0" indent="0" algn="l" defTabSz="914400" rtl="0" eaLnBrk="1" latinLnBrk="0" hangingPunct="1">
              <a:lnSpc>
                <a:spcPts val="262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20194562 장지엽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백엔드 개발</a:t>
            </a:r>
            <a:r>
              <a:rPr xmlns:mc="http://schemas.openxmlformats.org/markup-compatibility/2006" xmlns:hp="http://schemas.haansoft.com/office/presentation/8.0" kumimoji="0" lang="en-US" altLang="ko-KR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보고서 수정 및 발표</a:t>
            </a:r>
            <a:endPara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 algn="l" defTabSz="914400" rtl="0" eaLnBrk="1" latinLnBrk="0" hangingPunct="1">
              <a:lnSpc>
                <a:spcPts val="262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sz="1750" b="0" i="0" u="none" strike="noStrike" kern="1200" cap="none" spc="0" normalizeH="0" baseline="0" mc:Ignorable="hp" hp:hslEmbossed="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 algn="l" defTabSz="914400" rtl="0" eaLnBrk="1" latinLnBrk="0" hangingPunct="1">
              <a:lnSpc>
                <a:spcPts val="262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20194335 김강길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프론트엔드 개발</a:t>
            </a:r>
            <a:r>
              <a:rPr xmlns:mc="http://schemas.openxmlformats.org/markup-compatibility/2006" xmlns:hp="http://schemas.haansoft.com/office/presentation/8.0" kumimoji="0" lang="en-US" altLang="ko-KR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보고서 작성</a:t>
            </a:r>
            <a:endPara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 algn="l" defTabSz="914400" rtl="0" eaLnBrk="1" latinLnBrk="0" hangingPunct="1">
              <a:lnSpc>
                <a:spcPts val="262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sz="1750" b="0" i="0" u="none" strike="noStrike" kern="1200" cap="none" spc="0" normalizeH="0" baseline="0" mc:Ignorable="hp" hp:hslEmbossed="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 algn="l" defTabSz="914400" rtl="0" eaLnBrk="1" latinLnBrk="0" hangingPunct="1">
              <a:lnSpc>
                <a:spcPts val="262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20194488 서대철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프론트엔드 개발</a:t>
            </a:r>
            <a:r>
              <a:rPr xmlns:mc="http://schemas.openxmlformats.org/markup-compatibility/2006" xmlns:hp="http://schemas.haansoft.com/office/presentation/8.0" kumimoji="0" lang="en-US" altLang="ko-KR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백엔드 도움</a:t>
            </a:r>
            <a:endPara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 algn="l" defTabSz="914400" rtl="0" eaLnBrk="1" latinLnBrk="0" hangingPunct="1">
              <a:lnSpc>
                <a:spcPts val="262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sz="1750" b="0" i="0" u="none" strike="noStrike" kern="1200" cap="none" spc="0" normalizeH="0" baseline="0" mc:Ignorable="hp" hp:hslEmbossed="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 algn="l" defTabSz="914400" rtl="0" eaLnBrk="1" latinLnBrk="0" hangingPunct="1">
              <a:lnSpc>
                <a:spcPts val="2624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20214928 성민규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	</a:t>
            </a:r>
            <a:r>
              <a:rPr xmlns:mc="http://schemas.openxmlformats.org/markup-compatibility/2006" xmlns:hp="http://schemas.haansoft.com/office/presentation/8.0" kumimoji="0" lang="en-US" altLang="ko-KR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개발환경 구축</a:t>
            </a:r>
            <a:r>
              <a:rPr xmlns:mc="http://schemas.openxmlformats.org/markup-compatibility/2006" xmlns:hp="http://schemas.haansoft.com/office/presentation/8.0" kumimoji="0" lang="en-US" altLang="ko-KR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백엔드 개발</a:t>
            </a:r>
            <a:endParaRPr xmlns:mc="http://schemas.openxmlformats.org/markup-compatibility/2006" xmlns:hp="http://schemas.haansoft.com/office/presentation/8.0" kumimoji="0" lang="ko-KR" altLang="en-US" sz="1750" b="0" i="0" u="none" strike="noStrike" kern="1200" cap="none" spc="0" normalizeH="0" baseline="0" mc:Ignorable="hp" hp:hslEmbossed="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</p:spTree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707785" y="3663851"/>
            <a:ext cx="7214830" cy="90189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ctr">
              <a:lnSpc>
                <a:spcPts val="7101"/>
              </a:lnSpc>
              <a:buNone/>
              <a:defRPr/>
            </a:pPr>
            <a:r>
              <a:rPr lang="ko-KR" altLang="en-US" sz="5681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감사합니다</a:t>
            </a:r>
            <a:r>
              <a:rPr lang="en-US" altLang="ko-KR" sz="5681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!</a:t>
            </a:r>
            <a:endParaRPr lang="en-US" altLang="ko-KR" sz="5681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1377616" y="1657427"/>
            <a:ext cx="6942892" cy="65341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146"/>
              </a:lnSpc>
              <a:buNone/>
              <a:defRPr/>
            </a:pPr>
            <a:r>
              <a:rPr lang="ko-KR" altLang="en-US" sz="55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웹사이트 개요</a:t>
            </a:r>
            <a:endParaRPr lang="ko-KR" altLang="en-US" sz="5500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5" name="Text 2"/>
          <p:cNvSpPr/>
          <p:nvPr/>
        </p:nvSpPr>
        <p:spPr>
          <a:xfrm>
            <a:off x="8270453" y="2714781"/>
            <a:ext cx="5507402" cy="3873281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r>
              <a:rPr 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본 웹사이트는 대학생들에게 노트북과 태블릿을 손쉽게 대여할 수 있는 서비스를 제공합니다.</a:t>
            </a:r>
            <a:endParaRPr 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학업과 과제 작성을 위해 필요한 기능들이 잘 갖춰져 있는 </a:t>
            </a:r>
            <a:r>
              <a:rPr 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다양한 사양의 기기를 </a:t>
            </a: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대여</a:t>
            </a:r>
            <a:r>
              <a:rPr 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할 </a:t>
            </a: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수 있습니다</a:t>
            </a:r>
            <a:r>
              <a:rPr lang="en-US" altLang="ko-KR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.</a:t>
            </a:r>
            <a:endParaRPr lang="en-US" altLang="ko-KR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편리</a:t>
            </a: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한</a:t>
            </a:r>
            <a:r>
              <a:rPr 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대여 조건으로 </a:t>
            </a: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학생들이 편하게 대여 가능합니다</a:t>
            </a:r>
            <a:r>
              <a:rPr lang="en-US" altLang="ko-KR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.</a:t>
            </a:r>
            <a:endParaRPr lang="en-US" altLang="ko-KR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377616" y="2714781"/>
            <a:ext cx="6676068" cy="387328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1569823" y="1506802"/>
            <a:ext cx="7214830" cy="90189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7101"/>
              </a:lnSpc>
              <a:buNone/>
              <a:defRPr/>
            </a:pPr>
            <a:r>
              <a:rPr lang="en-US" sz="5681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웹사이트</a:t>
            </a:r>
            <a:r>
              <a:rPr lang="ko-KR" altLang="en-US" sz="5681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 목적</a:t>
            </a:r>
            <a:endParaRPr lang="ko-KR" altLang="en-US" sz="5681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5" name="Text 2"/>
          <p:cNvSpPr/>
          <p:nvPr/>
        </p:nvSpPr>
        <p:spPr>
          <a:xfrm>
            <a:off x="1569823" y="2656780"/>
            <a:ext cx="9933503" cy="3799736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대학생들에게 전자기기를 판매하는 대신 대여함으로써, 학생들의 경제적 부담을 줄여 학업에 더욱 효율적으로 집중할 수 있도록 돕기 위함</a:t>
            </a: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기기가 없거나 기존에 사용하던 제품이 파손되어 수리 기간 동안 급하게 기기가 필요한 학생들에게 저렴한 가격으로 제공하기 위함</a:t>
            </a: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또한, 직관적인 디자인을 채택하여 이용자들이 편리하게 서비스를 이용할 수 있도록 하기 위함</a:t>
            </a: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</a:t>
            </a: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</a:t>
            </a: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</p:spTree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664488" y="1266607"/>
            <a:ext cx="7214830" cy="90189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7101"/>
              </a:lnSpc>
              <a:buNone/>
              <a:defRPr/>
            </a:pPr>
            <a:r>
              <a:rPr lang="en-US" sz="5681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웹사이트</a:t>
            </a:r>
            <a:r>
              <a:rPr lang="ko-KR" altLang="en-US" sz="5681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 개발 환경</a:t>
            </a:r>
            <a:endParaRPr lang="ko-KR" altLang="en-US" sz="5681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  <p:sp>
        <p:nvSpPr>
          <p:cNvPr id="5" name="Text 2"/>
          <p:cNvSpPr/>
          <p:nvPr/>
        </p:nvSpPr>
        <p:spPr>
          <a:xfrm>
            <a:off x="8328489" y="2441432"/>
            <a:ext cx="4036287" cy="4122757"/>
          </a:xfrm>
          <a:prstGeom prst="rect">
            <a:avLst/>
          </a:prstGeom>
          <a:noFill/>
          <a:ln/>
        </p:spPr>
        <p:txBody>
          <a:bodyPr wrap="square" anchor="t"/>
          <a:lstStyle/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en-US" altLang="ko-KR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Eclipse : </a:t>
            </a: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Version: 2024-03 (4.31.0) </a:t>
            </a: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en-US" altLang="ko-KR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Tomcat : Version:</a:t>
            </a: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 </a:t>
            </a:r>
            <a:r>
              <a:rPr lang="en-US" altLang="ko-KR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9.0</a:t>
            </a:r>
            <a:endParaRPr lang="en-US" altLang="ko-KR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en-US" altLang="ko-KR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en-US" altLang="ko-KR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mysql : Version : 8.0.37</a:t>
            </a:r>
            <a:endParaRPr lang="en-US" altLang="ko-KR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endParaRPr lang="en-US" altLang="ko-KR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  <a:p>
            <a:pPr marL="0" lvl="0" indent="0">
              <a:lnSpc>
                <a:spcPts val="2624"/>
              </a:lnSpc>
              <a:buNone/>
              <a:defRPr/>
            </a:pPr>
            <a:r>
              <a:rPr lang="en-US" altLang="ko-KR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JSP</a:t>
            </a:r>
            <a:r>
              <a:rPr lang="ko-KR" altLang="en-US" sz="2000">
                <a:solidFill>
                  <a:srgbClr val="00002e"/>
                </a:solidFill>
                <a:latin typeface="PT Sans"/>
                <a:ea typeface="PT Sans"/>
                <a:cs typeface="PT Sans"/>
              </a:rPr>
              <a:t>를 통해 동적 웹 개발</a:t>
            </a:r>
            <a:endParaRPr lang="ko-KR" altLang="en-US" sz="2000">
              <a:solidFill>
                <a:srgbClr val="00002e"/>
              </a:solidFill>
              <a:latin typeface="PT Sans"/>
              <a:ea typeface="PT Sans"/>
              <a:cs typeface="PT Sans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64488" y="2441432"/>
            <a:ext cx="7131564" cy="375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202353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885455" y="546746"/>
            <a:ext cx="7214830" cy="90189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7101"/>
              </a:lnSpc>
              <a:buNone/>
              <a:defRPr/>
            </a:pP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주요 기능 </a:t>
            </a:r>
            <a:r>
              <a:rPr lang="en-US" altLang="ko-KR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-</a:t>
            </a: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 로그인 및 회원가입</a:t>
            </a:r>
            <a:endParaRPr lang="ko-KR" altLang="en-US" sz="5000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  <p:pic>
        <p:nvPicPr>
          <p:cNvPr id="6" name="그림 5">
            <a:hlinkClick r:id="" action="ppaction://media"/>
          </p:cNvPr>
          <p:cNvPicPr>
            <a:picLocks noRot="1"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885455" y="1589327"/>
            <a:ext cx="12859488" cy="599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393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314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819717" y="422507"/>
            <a:ext cx="7214830" cy="90189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7101"/>
              </a:lnSpc>
              <a:buNone/>
              <a:defRPr/>
            </a:pP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주요 기능 </a:t>
            </a:r>
            <a:r>
              <a:rPr lang="en-US" altLang="ko-KR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-</a:t>
            </a: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 공지사항 등록 및 확인</a:t>
            </a:r>
            <a:endParaRPr lang="ko-KR" altLang="en-US" sz="5000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  <p:pic>
        <p:nvPicPr>
          <p:cNvPr id="7" name="그림 6">
            <a:hlinkClick r:id="" action="ppaction://media"/>
          </p:cNvPr>
          <p:cNvPicPr>
            <a:picLocks noRot="1"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819717" y="1509113"/>
            <a:ext cx="12990966" cy="605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47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321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836880" y="364529"/>
            <a:ext cx="7214830" cy="90189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7101"/>
              </a:lnSpc>
              <a:buNone/>
              <a:defRPr/>
            </a:pP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주요 기능 </a:t>
            </a:r>
            <a:r>
              <a:rPr lang="en-US" altLang="ko-KR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-</a:t>
            </a: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 마이페이지</a:t>
            </a:r>
            <a:endParaRPr lang="ko-KR" altLang="en-US" sz="5000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  <p:pic>
        <p:nvPicPr>
          <p:cNvPr id="6" name="그림 5">
            <a:hlinkClick r:id="" action="ppaction://media"/>
          </p:cNvPr>
          <p:cNvPicPr>
            <a:picLocks noRot="1"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836880" y="1413828"/>
            <a:ext cx="12956639" cy="604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2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440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897319" y="513616"/>
            <a:ext cx="7214830" cy="90189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7101"/>
              </a:lnSpc>
              <a:buNone/>
              <a:defRPr/>
            </a:pP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주요 기능 </a:t>
            </a:r>
            <a:r>
              <a:rPr lang="en-US" altLang="ko-KR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-</a:t>
            </a: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 기기 대여등록</a:t>
            </a:r>
            <a:endParaRPr lang="ko-KR" altLang="en-US" sz="5000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  <p:pic>
        <p:nvPicPr>
          <p:cNvPr id="6" name="그림 5">
            <a:hlinkClick r:id="" action="ppaction://media"/>
          </p:cNvPr>
          <p:cNvPicPr>
            <a:picLocks noRot="1"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897319" y="1581165"/>
            <a:ext cx="12835762" cy="598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279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563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892582" y="480485"/>
            <a:ext cx="7214830" cy="90189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7101"/>
              </a:lnSpc>
              <a:buNone/>
              <a:defRPr/>
            </a:pP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주요 기능 </a:t>
            </a:r>
            <a:r>
              <a:rPr lang="en-US" altLang="ko-KR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-</a:t>
            </a:r>
            <a:r>
              <a:rPr lang="ko-KR" altLang="en-US" sz="5000" b="1">
                <a:solidFill>
                  <a:srgbClr val="00002e"/>
                </a:solidFill>
                <a:latin typeface="Nunito"/>
                <a:ea typeface="Nunito"/>
                <a:cs typeface="Nunito"/>
              </a:rPr>
              <a:t> 기기 대여</a:t>
            </a:r>
            <a:endParaRPr lang="ko-KR" altLang="en-US" sz="5000" b="1">
              <a:solidFill>
                <a:srgbClr val="00002e"/>
              </a:solidFill>
              <a:latin typeface="Nunito"/>
              <a:ea typeface="Nunito"/>
              <a:cs typeface="Nunito"/>
            </a:endParaRPr>
          </a:p>
        </p:txBody>
      </p:sp>
      <p:pic>
        <p:nvPicPr>
          <p:cNvPr id="6" name="그림 5">
            <a:hlinkClick r:id="" action="ppaction://media"/>
          </p:cNvPr>
          <p:cNvPicPr>
            <a:picLocks noRot="1"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892582" y="1581045"/>
            <a:ext cx="12845237" cy="599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30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362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PptxGenJS</ep:Company>
  <ep:Words>259</ep:Words>
  <ep:PresentationFormat>On-screen Show (16:9)</ep:PresentationFormat>
  <ep:Paragraphs>88</ep:Paragraphs>
  <ep:Slides>13</ep:Slides>
  <ep:Notes>13</ep:Notes>
  <ep:TotalTime>0</ep:TotalTime>
  <ep:HiddenSlides>0</ep:HiddenSlides>
  <ep:MMClips>5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2024-06-08T17:10:21.000</dcterms:created>
  <dc:creator>PptxGenJS</dc:creator>
  <cp:lastModifiedBy>hanaf</cp:lastModifiedBy>
  <dcterms:modified xsi:type="dcterms:W3CDTF">2024-06-09T13:26:46.663</dcterms:modified>
  <cp:revision>69</cp:revision>
  <dc:subject>PptxGenJS Presentation</dc:subject>
  <dc:title>PptxGenJS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